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5" d="100"/>
          <a:sy n="75" d="100"/>
        </p:scale>
        <p:origin x="-1008" y="-84"/>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77FBBBF1-19DD-426D-A2C9-3A392992856A}" type="datetimeFigureOut">
              <a:rPr lang="en-US" smtClean="0"/>
              <a:t>4/30/2014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52900A1-800C-42AA-B8B2-D021E06CC7B9}" type="slidenum">
              <a:rPr lang="en-US" smtClean="0"/>
              <a:t>‹#›</a:t>
            </a:fld>
            <a:endParaRPr lang="en-US"/>
          </a:p>
        </p:txBody>
      </p:sp>
    </p:spTree>
    <p:extLst>
      <p:ext uri="{BB962C8B-B14F-4D97-AF65-F5344CB8AC3E}">
        <p14:creationId xmlns:p14="http://schemas.microsoft.com/office/powerpoint/2010/main" val="373954181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7FBBBF1-19DD-426D-A2C9-3A392992856A}" type="datetimeFigureOut">
              <a:rPr lang="en-US" smtClean="0"/>
              <a:t>4/30/2014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52900A1-800C-42AA-B8B2-D021E06CC7B9}" type="slidenum">
              <a:rPr lang="en-US" smtClean="0"/>
              <a:t>‹#›</a:t>
            </a:fld>
            <a:endParaRPr lang="en-US"/>
          </a:p>
        </p:txBody>
      </p:sp>
    </p:spTree>
    <p:extLst>
      <p:ext uri="{BB962C8B-B14F-4D97-AF65-F5344CB8AC3E}">
        <p14:creationId xmlns:p14="http://schemas.microsoft.com/office/powerpoint/2010/main" val="76864284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7FBBBF1-19DD-426D-A2C9-3A392992856A}" type="datetimeFigureOut">
              <a:rPr lang="en-US" smtClean="0"/>
              <a:t>4/30/2014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52900A1-800C-42AA-B8B2-D021E06CC7B9}" type="slidenum">
              <a:rPr lang="en-US" smtClean="0"/>
              <a:t>‹#›</a:t>
            </a:fld>
            <a:endParaRPr lang="en-US"/>
          </a:p>
        </p:txBody>
      </p:sp>
    </p:spTree>
    <p:extLst>
      <p:ext uri="{BB962C8B-B14F-4D97-AF65-F5344CB8AC3E}">
        <p14:creationId xmlns:p14="http://schemas.microsoft.com/office/powerpoint/2010/main" val="165897213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7FBBBF1-19DD-426D-A2C9-3A392992856A}" type="datetimeFigureOut">
              <a:rPr lang="en-US" smtClean="0"/>
              <a:t>4/30/2014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52900A1-800C-42AA-B8B2-D021E06CC7B9}" type="slidenum">
              <a:rPr lang="en-US" smtClean="0"/>
              <a:t>‹#›</a:t>
            </a:fld>
            <a:endParaRPr lang="en-US"/>
          </a:p>
        </p:txBody>
      </p:sp>
    </p:spTree>
    <p:extLst>
      <p:ext uri="{BB962C8B-B14F-4D97-AF65-F5344CB8AC3E}">
        <p14:creationId xmlns:p14="http://schemas.microsoft.com/office/powerpoint/2010/main" val="346627938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77FBBBF1-19DD-426D-A2C9-3A392992856A}" type="datetimeFigureOut">
              <a:rPr lang="en-US" smtClean="0"/>
              <a:t>4/30/2014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52900A1-800C-42AA-B8B2-D021E06CC7B9}" type="slidenum">
              <a:rPr lang="en-US" smtClean="0"/>
              <a:t>‹#›</a:t>
            </a:fld>
            <a:endParaRPr lang="en-US"/>
          </a:p>
        </p:txBody>
      </p:sp>
    </p:spTree>
    <p:extLst>
      <p:ext uri="{BB962C8B-B14F-4D97-AF65-F5344CB8AC3E}">
        <p14:creationId xmlns:p14="http://schemas.microsoft.com/office/powerpoint/2010/main" val="403098381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77FBBBF1-19DD-426D-A2C9-3A392992856A}" type="datetimeFigureOut">
              <a:rPr lang="en-US" smtClean="0"/>
              <a:t>4/30/2014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52900A1-800C-42AA-B8B2-D021E06CC7B9}" type="slidenum">
              <a:rPr lang="en-US" smtClean="0"/>
              <a:t>‹#›</a:t>
            </a:fld>
            <a:endParaRPr lang="en-US"/>
          </a:p>
        </p:txBody>
      </p:sp>
    </p:spTree>
    <p:extLst>
      <p:ext uri="{BB962C8B-B14F-4D97-AF65-F5344CB8AC3E}">
        <p14:creationId xmlns:p14="http://schemas.microsoft.com/office/powerpoint/2010/main" val="316988489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77FBBBF1-19DD-426D-A2C9-3A392992856A}" type="datetimeFigureOut">
              <a:rPr lang="en-US" smtClean="0"/>
              <a:t>4/30/2014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052900A1-800C-42AA-B8B2-D021E06CC7B9}" type="slidenum">
              <a:rPr lang="en-US" smtClean="0"/>
              <a:t>‹#›</a:t>
            </a:fld>
            <a:endParaRPr lang="en-US"/>
          </a:p>
        </p:txBody>
      </p:sp>
    </p:spTree>
    <p:extLst>
      <p:ext uri="{BB962C8B-B14F-4D97-AF65-F5344CB8AC3E}">
        <p14:creationId xmlns:p14="http://schemas.microsoft.com/office/powerpoint/2010/main" val="199579058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77FBBBF1-19DD-426D-A2C9-3A392992856A}" type="datetimeFigureOut">
              <a:rPr lang="en-US" smtClean="0"/>
              <a:t>4/30/2014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052900A1-800C-42AA-B8B2-D021E06CC7B9}" type="slidenum">
              <a:rPr lang="en-US" smtClean="0"/>
              <a:t>‹#›</a:t>
            </a:fld>
            <a:endParaRPr lang="en-US"/>
          </a:p>
        </p:txBody>
      </p:sp>
    </p:spTree>
    <p:extLst>
      <p:ext uri="{BB962C8B-B14F-4D97-AF65-F5344CB8AC3E}">
        <p14:creationId xmlns:p14="http://schemas.microsoft.com/office/powerpoint/2010/main" val="313488055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7FBBBF1-19DD-426D-A2C9-3A392992856A}" type="datetimeFigureOut">
              <a:rPr lang="en-US" smtClean="0"/>
              <a:t>4/30/2014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052900A1-800C-42AA-B8B2-D021E06CC7B9}" type="slidenum">
              <a:rPr lang="en-US" smtClean="0"/>
              <a:t>‹#›</a:t>
            </a:fld>
            <a:endParaRPr lang="en-US"/>
          </a:p>
        </p:txBody>
      </p:sp>
    </p:spTree>
    <p:extLst>
      <p:ext uri="{BB962C8B-B14F-4D97-AF65-F5344CB8AC3E}">
        <p14:creationId xmlns:p14="http://schemas.microsoft.com/office/powerpoint/2010/main" val="427502455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7FBBBF1-19DD-426D-A2C9-3A392992856A}" type="datetimeFigureOut">
              <a:rPr lang="en-US" smtClean="0"/>
              <a:t>4/30/2014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52900A1-800C-42AA-B8B2-D021E06CC7B9}" type="slidenum">
              <a:rPr lang="en-US" smtClean="0"/>
              <a:t>‹#›</a:t>
            </a:fld>
            <a:endParaRPr lang="en-US"/>
          </a:p>
        </p:txBody>
      </p:sp>
    </p:spTree>
    <p:extLst>
      <p:ext uri="{BB962C8B-B14F-4D97-AF65-F5344CB8AC3E}">
        <p14:creationId xmlns:p14="http://schemas.microsoft.com/office/powerpoint/2010/main" val="12510777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7FBBBF1-19DD-426D-A2C9-3A392992856A}" type="datetimeFigureOut">
              <a:rPr lang="en-US" smtClean="0"/>
              <a:t>4/30/2014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52900A1-800C-42AA-B8B2-D021E06CC7B9}" type="slidenum">
              <a:rPr lang="en-US" smtClean="0"/>
              <a:t>‹#›</a:t>
            </a:fld>
            <a:endParaRPr lang="en-US"/>
          </a:p>
        </p:txBody>
      </p:sp>
    </p:spTree>
    <p:extLst>
      <p:ext uri="{BB962C8B-B14F-4D97-AF65-F5344CB8AC3E}">
        <p14:creationId xmlns:p14="http://schemas.microsoft.com/office/powerpoint/2010/main" val="215205247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7FBBBF1-19DD-426D-A2C9-3A392992856A}" type="datetimeFigureOut">
              <a:rPr lang="en-US" smtClean="0"/>
              <a:t>4/30/2014</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52900A1-800C-42AA-B8B2-D021E06CC7B9}" type="slidenum">
              <a:rPr lang="en-US" smtClean="0"/>
              <a:t>‹#›</a:t>
            </a:fld>
            <a:endParaRPr lang="en-US"/>
          </a:p>
        </p:txBody>
      </p:sp>
    </p:spTree>
    <p:extLst>
      <p:ext uri="{BB962C8B-B14F-4D97-AF65-F5344CB8AC3E}">
        <p14:creationId xmlns:p14="http://schemas.microsoft.com/office/powerpoint/2010/main" val="31874945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UNIVERSITY OF LUSAKA</a:t>
            </a:r>
            <a:br>
              <a:rPr lang="en-US" dirty="0" smtClean="0"/>
            </a:br>
            <a:r>
              <a:rPr lang="en-US" dirty="0" smtClean="0"/>
              <a:t>SCHOOL OF LAW</a:t>
            </a:r>
            <a:endParaRPr lang="en-US" dirty="0"/>
          </a:p>
        </p:txBody>
      </p:sp>
      <p:sp>
        <p:nvSpPr>
          <p:cNvPr id="3" name="Subtitle 2"/>
          <p:cNvSpPr>
            <a:spLocks noGrp="1"/>
          </p:cNvSpPr>
          <p:nvPr>
            <p:ph type="subTitle" idx="1"/>
          </p:nvPr>
        </p:nvSpPr>
        <p:spPr/>
        <p:txBody>
          <a:bodyPr>
            <a:normAutofit fontScale="92500" lnSpcReduction="20000"/>
          </a:bodyPr>
          <a:lstStyle/>
          <a:p>
            <a:r>
              <a:rPr lang="en-US" dirty="0" smtClean="0"/>
              <a:t>L340 – IP LAW</a:t>
            </a:r>
          </a:p>
          <a:p>
            <a:r>
              <a:rPr lang="en-US" b="1" dirty="0" smtClean="0"/>
              <a:t>UNIT 16 – INFRINGEMENT, DEFENCES &amp; REMEDIES</a:t>
            </a:r>
          </a:p>
          <a:p>
            <a:r>
              <a:rPr lang="en-US" b="1" dirty="0" smtClean="0"/>
              <a:t>George </a:t>
            </a:r>
            <a:r>
              <a:rPr lang="en-US" b="1" dirty="0" err="1" smtClean="0"/>
              <a:t>Mpundu</a:t>
            </a:r>
            <a:r>
              <a:rPr lang="en-US" b="1" dirty="0" smtClean="0"/>
              <a:t> </a:t>
            </a:r>
            <a:r>
              <a:rPr lang="en-US" b="1" dirty="0" err="1" smtClean="0"/>
              <a:t>Kanja</a:t>
            </a:r>
            <a:endParaRPr lang="en-US" b="1" dirty="0"/>
          </a:p>
        </p:txBody>
      </p:sp>
    </p:spTree>
    <p:extLst>
      <p:ext uri="{BB962C8B-B14F-4D97-AF65-F5344CB8AC3E}">
        <p14:creationId xmlns:p14="http://schemas.microsoft.com/office/powerpoint/2010/main" val="26330289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ELEMENTS OF INFRINGEMENT</a:t>
            </a:r>
            <a:br>
              <a:rPr lang="en-US" b="1" dirty="0"/>
            </a:br>
            <a:endParaRPr lang="en-US" dirty="0"/>
          </a:p>
        </p:txBody>
      </p:sp>
      <p:sp>
        <p:nvSpPr>
          <p:cNvPr id="3" name="Content Placeholder 2"/>
          <p:cNvSpPr>
            <a:spLocks noGrp="1"/>
          </p:cNvSpPr>
          <p:nvPr>
            <p:ph idx="1"/>
          </p:nvPr>
        </p:nvSpPr>
        <p:spPr/>
        <p:txBody>
          <a:bodyPr>
            <a:normAutofit fontScale="85000" lnSpcReduction="10000"/>
          </a:bodyPr>
          <a:lstStyle/>
          <a:p>
            <a:pPr algn="just"/>
            <a:r>
              <a:rPr lang="en-US" dirty="0"/>
              <a:t>In order to establish infringement the proprietor of the patent must prove the following </a:t>
            </a:r>
            <a:r>
              <a:rPr lang="en-US" dirty="0" smtClean="0"/>
              <a:t>three </a:t>
            </a:r>
            <a:r>
              <a:rPr lang="en-US" dirty="0"/>
              <a:t>elements</a:t>
            </a:r>
          </a:p>
          <a:p>
            <a:pPr algn="just"/>
            <a:r>
              <a:rPr lang="en-US" b="1" dirty="0"/>
              <a:t>(i)      Carrying out of Prohibited </a:t>
            </a:r>
            <a:r>
              <a:rPr lang="en-US" b="1" dirty="0" smtClean="0"/>
              <a:t>Act</a:t>
            </a:r>
            <a:endParaRPr lang="en-US" dirty="0"/>
          </a:p>
          <a:p>
            <a:pPr algn="just"/>
            <a:r>
              <a:rPr lang="en-US" dirty="0"/>
              <a:t>The proprietor of a patent enjoys the exclusive right to exploit the patent. </a:t>
            </a:r>
            <a:endParaRPr lang="en-US" dirty="0" smtClean="0"/>
          </a:p>
          <a:p>
            <a:pPr algn="just"/>
            <a:r>
              <a:rPr lang="en-US" dirty="0" smtClean="0"/>
              <a:t>Thus </a:t>
            </a:r>
            <a:r>
              <a:rPr lang="en-US" dirty="0"/>
              <a:t>the Patents Act prohibits acts which involve the making, using, exercising, selling, offering for sale, or importing the patented product or use or exercise of the patented process, or the making, using, selling, offering for sale or importing the product directly obtained through the patented process.</a:t>
            </a:r>
          </a:p>
        </p:txBody>
      </p:sp>
    </p:spTree>
    <p:extLst>
      <p:ext uri="{BB962C8B-B14F-4D97-AF65-F5344CB8AC3E}">
        <p14:creationId xmlns:p14="http://schemas.microsoft.com/office/powerpoint/2010/main" val="246537079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ELEMENTS OF INFRINGEMENT</a:t>
            </a:r>
            <a:br>
              <a:rPr lang="en-US" b="1" dirty="0"/>
            </a:br>
            <a:endParaRPr lang="en-US" dirty="0"/>
          </a:p>
        </p:txBody>
      </p:sp>
      <p:sp>
        <p:nvSpPr>
          <p:cNvPr id="3" name="Content Placeholder 2"/>
          <p:cNvSpPr>
            <a:spLocks noGrp="1"/>
          </p:cNvSpPr>
          <p:nvPr>
            <p:ph idx="1"/>
          </p:nvPr>
        </p:nvSpPr>
        <p:spPr/>
        <p:txBody>
          <a:bodyPr>
            <a:normAutofit/>
          </a:bodyPr>
          <a:lstStyle/>
          <a:p>
            <a:pPr algn="just"/>
            <a:r>
              <a:rPr lang="en-US" b="1" dirty="0" smtClean="0"/>
              <a:t>(</a:t>
            </a:r>
            <a:r>
              <a:rPr lang="en-US" b="1" dirty="0"/>
              <a:t>ii)     Prohibited act must have been carried out in the country where the </a:t>
            </a:r>
            <a:r>
              <a:rPr lang="en-US" b="1" dirty="0" smtClean="0"/>
              <a:t>patent </a:t>
            </a:r>
            <a:r>
              <a:rPr lang="en-US" b="1" dirty="0"/>
              <a:t>was granted.</a:t>
            </a:r>
            <a:endParaRPr lang="en-US" dirty="0"/>
          </a:p>
          <a:p>
            <a:pPr algn="just"/>
            <a:r>
              <a:rPr lang="en-US" b="1" dirty="0" smtClean="0"/>
              <a:t>Patents are territorial in </a:t>
            </a:r>
            <a:r>
              <a:rPr lang="en-US" b="1" dirty="0"/>
              <a:t>nature and as such do not extend beyond the borders of the country which granted the patent. </a:t>
            </a:r>
            <a:endParaRPr lang="en-US" b="1" dirty="0" smtClean="0"/>
          </a:p>
          <a:p>
            <a:pPr algn="just"/>
            <a:r>
              <a:rPr lang="en-US" b="1" dirty="0" smtClean="0"/>
              <a:t>Thus </a:t>
            </a:r>
            <a:r>
              <a:rPr lang="en-US" b="1" dirty="0"/>
              <a:t>the patent law of one </a:t>
            </a:r>
            <a:r>
              <a:rPr lang="en-US" b="1" dirty="0" smtClean="0"/>
              <a:t>country (</a:t>
            </a:r>
            <a:r>
              <a:rPr lang="en-US" b="1" dirty="0" err="1" smtClean="0"/>
              <a:t>eg</a:t>
            </a:r>
            <a:r>
              <a:rPr lang="en-US" b="1" dirty="0" smtClean="0"/>
              <a:t>. Zambia) </a:t>
            </a:r>
            <a:r>
              <a:rPr lang="en-US" b="1" dirty="0"/>
              <a:t>has no effect in any other country.</a:t>
            </a:r>
          </a:p>
          <a:p>
            <a:pPr algn="just"/>
            <a:endParaRPr lang="en-US" dirty="0"/>
          </a:p>
        </p:txBody>
      </p:sp>
    </p:spTree>
    <p:extLst>
      <p:ext uri="{BB962C8B-B14F-4D97-AF65-F5344CB8AC3E}">
        <p14:creationId xmlns:p14="http://schemas.microsoft.com/office/powerpoint/2010/main" val="127510339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ELEMENTS OF INFRINGEMENT</a:t>
            </a:r>
            <a:br>
              <a:rPr lang="en-US" b="1" dirty="0"/>
            </a:br>
            <a:endParaRPr lang="en-US" dirty="0"/>
          </a:p>
        </p:txBody>
      </p:sp>
      <p:sp>
        <p:nvSpPr>
          <p:cNvPr id="3" name="Content Placeholder 2"/>
          <p:cNvSpPr>
            <a:spLocks noGrp="1"/>
          </p:cNvSpPr>
          <p:nvPr>
            <p:ph idx="1"/>
          </p:nvPr>
        </p:nvSpPr>
        <p:spPr/>
        <p:txBody>
          <a:bodyPr>
            <a:normAutofit fontScale="92500"/>
          </a:bodyPr>
          <a:lstStyle/>
          <a:p>
            <a:pPr algn="just"/>
            <a:r>
              <a:rPr lang="en-US" b="1" dirty="0" smtClean="0"/>
              <a:t>(</a:t>
            </a:r>
            <a:r>
              <a:rPr lang="en-US" b="1" dirty="0"/>
              <a:t>iii)   Prohibited act must be in relation to a product or process falling within </a:t>
            </a:r>
            <a:r>
              <a:rPr lang="en-US" b="1" dirty="0" smtClean="0"/>
              <a:t>the </a:t>
            </a:r>
            <a:r>
              <a:rPr lang="en-US" b="1" dirty="0"/>
              <a:t>scope of a claim of the patent.</a:t>
            </a:r>
            <a:endParaRPr lang="en-US" dirty="0"/>
          </a:p>
          <a:p>
            <a:pPr algn="just"/>
            <a:r>
              <a:rPr lang="en-US" dirty="0" smtClean="0"/>
              <a:t>The third  </a:t>
            </a:r>
            <a:r>
              <a:rPr lang="en-US" dirty="0"/>
              <a:t>element in establishing infringement is one which is often the decisive point in any patent litigation. </a:t>
            </a:r>
            <a:endParaRPr lang="en-US" dirty="0" smtClean="0"/>
          </a:p>
          <a:p>
            <a:pPr algn="just"/>
            <a:r>
              <a:rPr lang="en-US" b="1" dirty="0" smtClean="0"/>
              <a:t>The </a:t>
            </a:r>
            <a:r>
              <a:rPr lang="en-US" b="1" dirty="0"/>
              <a:t>scope or subject-matter of the patent is determined by claims</a:t>
            </a:r>
            <a:r>
              <a:rPr lang="en-US" b="1" dirty="0" smtClean="0"/>
              <a:t>.</a:t>
            </a:r>
          </a:p>
          <a:p>
            <a:pPr algn="just"/>
            <a:r>
              <a:rPr lang="en-US" b="1" dirty="0" smtClean="0"/>
              <a:t>See </a:t>
            </a:r>
            <a:r>
              <a:rPr lang="en-US" b="1" dirty="0" err="1" smtClean="0"/>
              <a:t>Catnic</a:t>
            </a:r>
            <a:r>
              <a:rPr lang="en-US" b="1" dirty="0" smtClean="0"/>
              <a:t> case; and Improver Corporation case</a:t>
            </a:r>
            <a:endParaRPr lang="en-US" b="1" dirty="0"/>
          </a:p>
        </p:txBody>
      </p:sp>
    </p:spTree>
    <p:extLst>
      <p:ext uri="{BB962C8B-B14F-4D97-AF65-F5344CB8AC3E}">
        <p14:creationId xmlns:p14="http://schemas.microsoft.com/office/powerpoint/2010/main" val="139129933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DEFENCES</a:t>
            </a:r>
            <a:br>
              <a:rPr lang="en-US" b="1" dirty="0"/>
            </a:br>
            <a:endParaRPr lang="en-US" dirty="0"/>
          </a:p>
        </p:txBody>
      </p:sp>
      <p:sp>
        <p:nvSpPr>
          <p:cNvPr id="3" name="Content Placeholder 2"/>
          <p:cNvSpPr>
            <a:spLocks noGrp="1"/>
          </p:cNvSpPr>
          <p:nvPr>
            <p:ph idx="1"/>
          </p:nvPr>
        </p:nvSpPr>
        <p:spPr/>
        <p:txBody>
          <a:bodyPr/>
          <a:lstStyle/>
          <a:p>
            <a:pPr algn="just"/>
            <a:r>
              <a:rPr lang="en-US" dirty="0"/>
              <a:t>A person sued for an alleged infringement of a patent has various </a:t>
            </a:r>
            <a:r>
              <a:rPr lang="en-US" dirty="0" err="1"/>
              <a:t>defences</a:t>
            </a:r>
            <a:r>
              <a:rPr lang="en-US" dirty="0"/>
              <a:t> including </a:t>
            </a:r>
            <a:endParaRPr lang="en-US" dirty="0" smtClean="0"/>
          </a:p>
          <a:p>
            <a:pPr algn="just">
              <a:buFont typeface="Wingdings" pitchFamily="2" charset="2"/>
              <a:buChar char="Ø"/>
            </a:pPr>
            <a:r>
              <a:rPr lang="en-US" b="1" dirty="0" smtClean="0"/>
              <a:t>statutory </a:t>
            </a:r>
            <a:r>
              <a:rPr lang="en-US" b="1" dirty="0" err="1"/>
              <a:t>defences</a:t>
            </a:r>
            <a:r>
              <a:rPr lang="en-US" b="1" dirty="0"/>
              <a:t>, </a:t>
            </a:r>
            <a:endParaRPr lang="en-US" b="1" dirty="0" smtClean="0"/>
          </a:p>
          <a:p>
            <a:pPr algn="just">
              <a:buFont typeface="Wingdings" pitchFamily="2" charset="2"/>
              <a:buChar char="Ø"/>
            </a:pPr>
            <a:r>
              <a:rPr lang="en-US" b="1" dirty="0" smtClean="0"/>
              <a:t>challenge </a:t>
            </a:r>
            <a:r>
              <a:rPr lang="en-US" b="1" dirty="0"/>
              <a:t>the validity of the patent, and </a:t>
            </a:r>
            <a:endParaRPr lang="en-US" b="1" dirty="0" smtClean="0"/>
          </a:p>
          <a:p>
            <a:pPr algn="just">
              <a:buFont typeface="Wingdings" pitchFamily="2" charset="2"/>
              <a:buChar char="Ø"/>
            </a:pPr>
            <a:r>
              <a:rPr lang="en-US" b="1" dirty="0" smtClean="0"/>
              <a:t>apply </a:t>
            </a:r>
            <a:r>
              <a:rPr lang="en-US" b="1" dirty="0"/>
              <a:t>to court for a declaratory non-infringement.</a:t>
            </a:r>
          </a:p>
          <a:p>
            <a:pPr algn="just"/>
            <a:endParaRPr lang="en-US" dirty="0"/>
          </a:p>
        </p:txBody>
      </p:sp>
    </p:spTree>
    <p:extLst>
      <p:ext uri="{BB962C8B-B14F-4D97-AF65-F5344CB8AC3E}">
        <p14:creationId xmlns:p14="http://schemas.microsoft.com/office/powerpoint/2010/main" val="284175481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DEFENCES</a:t>
            </a:r>
            <a:br>
              <a:rPr lang="en-US" b="1" dirty="0"/>
            </a:br>
            <a:endParaRPr lang="en-US" dirty="0"/>
          </a:p>
        </p:txBody>
      </p:sp>
      <p:sp>
        <p:nvSpPr>
          <p:cNvPr id="3" name="Content Placeholder 2"/>
          <p:cNvSpPr>
            <a:spLocks noGrp="1"/>
          </p:cNvSpPr>
          <p:nvPr>
            <p:ph idx="1"/>
          </p:nvPr>
        </p:nvSpPr>
        <p:spPr/>
        <p:txBody>
          <a:bodyPr>
            <a:normAutofit lnSpcReduction="10000"/>
          </a:bodyPr>
          <a:lstStyle/>
          <a:p>
            <a:r>
              <a:rPr lang="en-US" dirty="0"/>
              <a:t>The statutory </a:t>
            </a:r>
            <a:r>
              <a:rPr lang="en-US" dirty="0" err="1"/>
              <a:t>defences</a:t>
            </a:r>
            <a:r>
              <a:rPr lang="en-US" dirty="0"/>
              <a:t> to patent infringement include, </a:t>
            </a:r>
          </a:p>
          <a:p>
            <a:pPr algn="just"/>
            <a:r>
              <a:rPr lang="en-US" b="1" dirty="0"/>
              <a:t>(i)      the alleged infringement was done during the lapse of the patent;</a:t>
            </a:r>
          </a:p>
          <a:p>
            <a:pPr algn="just"/>
            <a:r>
              <a:rPr lang="en-US" b="1" dirty="0"/>
              <a:t>(ii)     the alleged infringement was carried out after the patent had been </a:t>
            </a:r>
            <a:r>
              <a:rPr lang="en-US" b="1" dirty="0" smtClean="0"/>
              <a:t>revoked</a:t>
            </a:r>
            <a:r>
              <a:rPr lang="en-US" b="1" dirty="0"/>
              <a:t>;</a:t>
            </a:r>
          </a:p>
          <a:p>
            <a:pPr algn="just"/>
            <a:r>
              <a:rPr lang="en-US" b="1" dirty="0"/>
              <a:t>(iii)    the alleged infringement occurred before the publication of the patent </a:t>
            </a:r>
            <a:r>
              <a:rPr lang="en-US" b="1" dirty="0" smtClean="0"/>
              <a:t>application</a:t>
            </a:r>
            <a:r>
              <a:rPr lang="en-US" b="1" dirty="0"/>
              <a:t>;</a:t>
            </a:r>
          </a:p>
          <a:p>
            <a:pPr algn="just"/>
            <a:endParaRPr lang="en-US" dirty="0"/>
          </a:p>
        </p:txBody>
      </p:sp>
    </p:spTree>
    <p:extLst>
      <p:ext uri="{BB962C8B-B14F-4D97-AF65-F5344CB8AC3E}">
        <p14:creationId xmlns:p14="http://schemas.microsoft.com/office/powerpoint/2010/main" val="53024755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DEFENCES</a:t>
            </a:r>
            <a:br>
              <a:rPr lang="en-US" b="1" dirty="0"/>
            </a:br>
            <a:endParaRPr lang="en-US" dirty="0"/>
          </a:p>
        </p:txBody>
      </p:sp>
      <p:sp>
        <p:nvSpPr>
          <p:cNvPr id="3" name="Content Placeholder 2"/>
          <p:cNvSpPr>
            <a:spLocks noGrp="1"/>
          </p:cNvSpPr>
          <p:nvPr>
            <p:ph idx="1"/>
          </p:nvPr>
        </p:nvSpPr>
        <p:spPr/>
        <p:txBody>
          <a:bodyPr/>
          <a:lstStyle/>
          <a:p>
            <a:pPr algn="just"/>
            <a:r>
              <a:rPr lang="en-US" b="1" dirty="0" smtClean="0"/>
              <a:t>(iv)    the infringing activity was done for experimental purposes relating to the  subject matter of the invention;</a:t>
            </a:r>
          </a:p>
          <a:p>
            <a:pPr algn="just"/>
            <a:r>
              <a:rPr lang="en-US" b="1" dirty="0" smtClean="0"/>
              <a:t>(v)      the infringer is a government department or any person </a:t>
            </a:r>
            <a:r>
              <a:rPr lang="en-US" b="1" dirty="0" err="1" smtClean="0"/>
              <a:t>authorised</a:t>
            </a:r>
            <a:r>
              <a:rPr lang="en-US" b="1" dirty="0" smtClean="0"/>
              <a:t> in writing by the Minister to make, use or exercise the invention for the service of the state</a:t>
            </a:r>
            <a:r>
              <a:rPr lang="en-US" b="1" dirty="0" smtClean="0">
                <a:effectLst/>
              </a:rPr>
              <a:t> </a:t>
            </a:r>
            <a:endParaRPr lang="en-US" b="1" dirty="0" smtClean="0"/>
          </a:p>
          <a:p>
            <a:pPr algn="just"/>
            <a:endParaRPr lang="en-US" dirty="0"/>
          </a:p>
        </p:txBody>
      </p:sp>
    </p:spTree>
    <p:extLst>
      <p:ext uri="{BB962C8B-B14F-4D97-AF65-F5344CB8AC3E}">
        <p14:creationId xmlns:p14="http://schemas.microsoft.com/office/powerpoint/2010/main" val="89243530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DEFENCES</a:t>
            </a:r>
            <a:br>
              <a:rPr lang="en-US" b="1" dirty="0"/>
            </a:br>
            <a:endParaRPr lang="en-US" dirty="0"/>
          </a:p>
        </p:txBody>
      </p:sp>
      <p:sp>
        <p:nvSpPr>
          <p:cNvPr id="3" name="Content Placeholder 2"/>
          <p:cNvSpPr>
            <a:spLocks noGrp="1"/>
          </p:cNvSpPr>
          <p:nvPr>
            <p:ph idx="1"/>
          </p:nvPr>
        </p:nvSpPr>
        <p:spPr/>
        <p:txBody>
          <a:bodyPr/>
          <a:lstStyle/>
          <a:p>
            <a:pPr algn="just"/>
            <a:r>
              <a:rPr lang="en-US" dirty="0"/>
              <a:t>In addition to statutory </a:t>
            </a:r>
            <a:r>
              <a:rPr lang="en-US" dirty="0" err="1"/>
              <a:t>defences</a:t>
            </a:r>
            <a:r>
              <a:rPr lang="en-US" dirty="0"/>
              <a:t> the person </a:t>
            </a:r>
            <a:r>
              <a:rPr lang="en-US" b="1" dirty="0"/>
              <a:t>sued for infringement can challenge the validity of the patent on a number of grounds such as the invention is not new, lacks novelty or not useful; and the claims are defective in that they do not sufficiently and clearly define the subject matter for which the protection is claimed</a:t>
            </a:r>
          </a:p>
        </p:txBody>
      </p:sp>
    </p:spTree>
    <p:extLst>
      <p:ext uri="{BB962C8B-B14F-4D97-AF65-F5344CB8AC3E}">
        <p14:creationId xmlns:p14="http://schemas.microsoft.com/office/powerpoint/2010/main" val="2850746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DEFENCES</a:t>
            </a:r>
            <a:br>
              <a:rPr lang="en-US" b="1" dirty="0"/>
            </a:br>
            <a:endParaRPr lang="en-US" dirty="0"/>
          </a:p>
        </p:txBody>
      </p:sp>
      <p:sp>
        <p:nvSpPr>
          <p:cNvPr id="3" name="Content Placeholder 2"/>
          <p:cNvSpPr>
            <a:spLocks noGrp="1"/>
          </p:cNvSpPr>
          <p:nvPr>
            <p:ph idx="1"/>
          </p:nvPr>
        </p:nvSpPr>
        <p:spPr/>
        <p:txBody>
          <a:bodyPr>
            <a:normAutofit fontScale="92500" lnSpcReduction="10000"/>
          </a:bodyPr>
          <a:lstStyle/>
          <a:p>
            <a:pPr algn="just"/>
            <a:r>
              <a:rPr lang="en-US" dirty="0"/>
              <a:t>Besides the alleged infringer can apply to the court for a declaration of non-infringement. Thus the court in proceedings between any person and the proprietor of the patent or holder of the exclusive </a:t>
            </a:r>
            <a:r>
              <a:rPr lang="en-US" dirty="0" err="1"/>
              <a:t>licence</a:t>
            </a:r>
            <a:r>
              <a:rPr lang="en-US" dirty="0"/>
              <a:t> under the patent, may make a declaration that an act does not or a proposed act would not constitute an infringement of the patent, and may do so notwithstanding, that no assertion to the contrary has been made by the proprietor or licensee, if it is shown that:</a:t>
            </a:r>
          </a:p>
          <a:p>
            <a:pPr algn="just"/>
            <a:endParaRPr lang="en-US" dirty="0"/>
          </a:p>
        </p:txBody>
      </p:sp>
    </p:spTree>
    <p:extLst>
      <p:ext uri="{BB962C8B-B14F-4D97-AF65-F5344CB8AC3E}">
        <p14:creationId xmlns:p14="http://schemas.microsoft.com/office/powerpoint/2010/main" val="839296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DEFENCES</a:t>
            </a:r>
            <a:br>
              <a:rPr lang="en-US" b="1" dirty="0"/>
            </a:br>
            <a:endParaRPr lang="en-US" dirty="0"/>
          </a:p>
        </p:txBody>
      </p:sp>
      <p:sp>
        <p:nvSpPr>
          <p:cNvPr id="3" name="Content Placeholder 2"/>
          <p:cNvSpPr>
            <a:spLocks noGrp="1"/>
          </p:cNvSpPr>
          <p:nvPr>
            <p:ph idx="1"/>
          </p:nvPr>
        </p:nvSpPr>
        <p:spPr/>
        <p:txBody>
          <a:bodyPr>
            <a:normAutofit/>
          </a:bodyPr>
          <a:lstStyle/>
          <a:p>
            <a:pPr algn="just"/>
            <a:r>
              <a:rPr lang="en-US" dirty="0"/>
              <a:t> </a:t>
            </a:r>
            <a:r>
              <a:rPr lang="en-US" b="1" dirty="0" smtClean="0"/>
              <a:t>(</a:t>
            </a:r>
            <a:r>
              <a:rPr lang="en-US" b="1" dirty="0"/>
              <a:t>i)      the plaintiff has applied in writing to the patentee or licensee for a </a:t>
            </a:r>
            <a:r>
              <a:rPr lang="en-US" b="1" dirty="0" smtClean="0"/>
              <a:t>written acknowledgement </a:t>
            </a:r>
            <a:r>
              <a:rPr lang="en-US" b="1" dirty="0"/>
              <a:t>to the effect of the declaration claimed, and </a:t>
            </a:r>
            <a:r>
              <a:rPr lang="en-US" b="1" dirty="0" smtClean="0"/>
              <a:t>has furnished </a:t>
            </a:r>
            <a:r>
              <a:rPr lang="en-US" b="1" dirty="0"/>
              <a:t>him with full particulars in writing of the process or articles in </a:t>
            </a:r>
            <a:r>
              <a:rPr lang="en-US" b="1" dirty="0" smtClean="0"/>
              <a:t>question</a:t>
            </a:r>
            <a:r>
              <a:rPr lang="en-US" b="1" dirty="0"/>
              <a:t>; and</a:t>
            </a:r>
          </a:p>
          <a:p>
            <a:pPr algn="just"/>
            <a:r>
              <a:rPr lang="en-US" b="1" dirty="0"/>
              <a:t>(ii)     the patentee or licensee has refused or neglected to give such an </a:t>
            </a:r>
            <a:r>
              <a:rPr lang="en-US" b="1" dirty="0" smtClean="0"/>
              <a:t>acknowledgement</a:t>
            </a:r>
            <a:r>
              <a:rPr lang="en-US" b="1" dirty="0"/>
              <a:t>.</a:t>
            </a:r>
          </a:p>
        </p:txBody>
      </p:sp>
    </p:spTree>
    <p:extLst>
      <p:ext uri="{BB962C8B-B14F-4D97-AF65-F5344CB8AC3E}">
        <p14:creationId xmlns:p14="http://schemas.microsoft.com/office/powerpoint/2010/main" val="140740732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200" b="1" dirty="0"/>
              <a:t>GROUNDLESS THREATS OF INFRINGEMENT PROCEEDINGS</a:t>
            </a:r>
            <a:br>
              <a:rPr lang="en-US" sz="3200" b="1" dirty="0"/>
            </a:br>
            <a:endParaRPr lang="en-US" sz="3200" dirty="0"/>
          </a:p>
        </p:txBody>
      </p:sp>
      <p:sp>
        <p:nvSpPr>
          <p:cNvPr id="3" name="Content Placeholder 2"/>
          <p:cNvSpPr>
            <a:spLocks noGrp="1"/>
          </p:cNvSpPr>
          <p:nvPr>
            <p:ph idx="1"/>
          </p:nvPr>
        </p:nvSpPr>
        <p:spPr/>
        <p:txBody>
          <a:bodyPr/>
          <a:lstStyle/>
          <a:p>
            <a:pPr algn="just"/>
            <a:r>
              <a:rPr lang="en-US" dirty="0"/>
              <a:t>Where any person, whether or not the proprietor of or entitled to any right in a patent, by circulars, advertisements or otherwise threatens any other person with proceedings for infringement of a patent, any person aggrieved by the threats may bring proceedings in the court against </a:t>
            </a:r>
            <a:r>
              <a:rPr lang="en-US" dirty="0" smtClean="0"/>
              <a:t>him.</a:t>
            </a:r>
            <a:endParaRPr lang="en-US" dirty="0"/>
          </a:p>
        </p:txBody>
      </p:sp>
    </p:spTree>
    <p:extLst>
      <p:ext uri="{BB962C8B-B14F-4D97-AF65-F5344CB8AC3E}">
        <p14:creationId xmlns:p14="http://schemas.microsoft.com/office/powerpoint/2010/main" val="124716281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Structure of Presentation</a:t>
            </a:r>
            <a:endParaRPr lang="en-US" b="1" dirty="0"/>
          </a:p>
        </p:txBody>
      </p:sp>
      <p:sp>
        <p:nvSpPr>
          <p:cNvPr id="3" name="Content Placeholder 2"/>
          <p:cNvSpPr>
            <a:spLocks noGrp="1"/>
          </p:cNvSpPr>
          <p:nvPr>
            <p:ph idx="1"/>
          </p:nvPr>
        </p:nvSpPr>
        <p:spPr/>
        <p:txBody>
          <a:bodyPr/>
          <a:lstStyle/>
          <a:p>
            <a:r>
              <a:rPr lang="en-US" b="1" dirty="0" smtClean="0"/>
              <a:t>Introduction</a:t>
            </a:r>
          </a:p>
          <a:p>
            <a:r>
              <a:rPr lang="en-US" b="1" dirty="0" smtClean="0"/>
              <a:t>Infringement</a:t>
            </a:r>
          </a:p>
          <a:p>
            <a:r>
              <a:rPr lang="en-US" b="1" dirty="0" smtClean="0"/>
              <a:t>Elements of Infringement</a:t>
            </a:r>
          </a:p>
          <a:p>
            <a:r>
              <a:rPr lang="en-US" b="1" dirty="0" err="1" smtClean="0"/>
              <a:t>Defences</a:t>
            </a:r>
            <a:endParaRPr lang="en-US" b="1" dirty="0" smtClean="0"/>
          </a:p>
          <a:p>
            <a:r>
              <a:rPr lang="en-US" b="1" dirty="0" smtClean="0"/>
              <a:t>Groundless Threats of Infringement</a:t>
            </a:r>
          </a:p>
          <a:p>
            <a:r>
              <a:rPr lang="en-US" b="1" smtClean="0"/>
              <a:t>Remedies</a:t>
            </a:r>
            <a:endParaRPr lang="en-US" b="1" dirty="0"/>
          </a:p>
        </p:txBody>
      </p:sp>
    </p:spTree>
    <p:extLst>
      <p:ext uri="{BB962C8B-B14F-4D97-AF65-F5344CB8AC3E}">
        <p14:creationId xmlns:p14="http://schemas.microsoft.com/office/powerpoint/2010/main" val="181730386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3200" b="1" dirty="0"/>
              <a:t>GROUNDLESS THREATS OF INFRINGEMENT PROCEEDINGS</a:t>
            </a:r>
            <a:br>
              <a:rPr lang="en-US" sz="3200" b="1" dirty="0"/>
            </a:br>
            <a:endParaRPr lang="en-US" sz="3200" dirty="0"/>
          </a:p>
        </p:txBody>
      </p:sp>
      <p:sp>
        <p:nvSpPr>
          <p:cNvPr id="3" name="Content Placeholder 2"/>
          <p:cNvSpPr>
            <a:spLocks noGrp="1"/>
          </p:cNvSpPr>
          <p:nvPr>
            <p:ph idx="1"/>
          </p:nvPr>
        </p:nvSpPr>
        <p:spPr/>
        <p:txBody>
          <a:bodyPr>
            <a:normAutofit/>
          </a:bodyPr>
          <a:lstStyle/>
          <a:p>
            <a:pPr algn="just"/>
            <a:r>
              <a:rPr lang="en-US" dirty="0" smtClean="0"/>
              <a:t>In any such proceedings </a:t>
            </a:r>
            <a:r>
              <a:rPr lang="en-US" dirty="0"/>
              <a:t>the plaintiff will be entitled to the following relief</a:t>
            </a:r>
            <a:r>
              <a:rPr lang="en-US" dirty="0" smtClean="0"/>
              <a:t>:</a:t>
            </a:r>
            <a:endParaRPr lang="en-US" dirty="0"/>
          </a:p>
          <a:p>
            <a:pPr lvl="0" algn="just">
              <a:buFont typeface="Wingdings" pitchFamily="2" charset="2"/>
              <a:buChar char="Ø"/>
            </a:pPr>
            <a:r>
              <a:rPr lang="en-US" b="1" dirty="0"/>
              <a:t>a declaration to the effect that the threats are unjustifiable;</a:t>
            </a:r>
          </a:p>
          <a:p>
            <a:pPr lvl="0" algn="just">
              <a:buFont typeface="Wingdings" pitchFamily="2" charset="2"/>
              <a:buChar char="Ø"/>
            </a:pPr>
            <a:r>
              <a:rPr lang="en-US" b="1" dirty="0"/>
              <a:t>an injunction or interdict against the continuance of the threats; and</a:t>
            </a:r>
          </a:p>
          <a:p>
            <a:pPr lvl="0" algn="just">
              <a:buFont typeface="Wingdings" pitchFamily="2" charset="2"/>
              <a:buChar char="Ø"/>
            </a:pPr>
            <a:r>
              <a:rPr lang="en-US" b="1" dirty="0"/>
              <a:t>such damages, if any, he has sustained as a result of the threat.</a:t>
            </a:r>
          </a:p>
          <a:p>
            <a:pPr algn="just"/>
            <a:endParaRPr lang="en-US" dirty="0"/>
          </a:p>
        </p:txBody>
      </p:sp>
    </p:spTree>
    <p:extLst>
      <p:ext uri="{BB962C8B-B14F-4D97-AF65-F5344CB8AC3E}">
        <p14:creationId xmlns:p14="http://schemas.microsoft.com/office/powerpoint/2010/main" val="157761460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REMEDIES</a:t>
            </a:r>
            <a:br>
              <a:rPr lang="en-US" b="1" dirty="0"/>
            </a:br>
            <a:endParaRPr lang="en-US" dirty="0"/>
          </a:p>
        </p:txBody>
      </p:sp>
      <p:sp>
        <p:nvSpPr>
          <p:cNvPr id="3" name="Content Placeholder 2"/>
          <p:cNvSpPr>
            <a:spLocks noGrp="1"/>
          </p:cNvSpPr>
          <p:nvPr>
            <p:ph idx="1"/>
          </p:nvPr>
        </p:nvSpPr>
        <p:spPr/>
        <p:txBody>
          <a:bodyPr>
            <a:normAutofit lnSpcReduction="10000"/>
          </a:bodyPr>
          <a:lstStyle/>
          <a:p>
            <a:pPr algn="just"/>
            <a:r>
              <a:rPr lang="en-US" dirty="0"/>
              <a:t>The remedies available, under the Patents Act, to the patent owner where infringement has been established are </a:t>
            </a:r>
            <a:r>
              <a:rPr lang="en-US" b="1" dirty="0"/>
              <a:t>civil sanctions and criminal sanctions. </a:t>
            </a:r>
            <a:endParaRPr lang="en-US" b="1" dirty="0" smtClean="0"/>
          </a:p>
          <a:p>
            <a:pPr algn="just"/>
            <a:r>
              <a:rPr lang="en-US" dirty="0" smtClean="0"/>
              <a:t>While </a:t>
            </a:r>
            <a:r>
              <a:rPr lang="en-US" b="1" dirty="0"/>
              <a:t>civil sanctions are available in all cases of infringement, criminal sanctions are available only under particular circumstances, where the infringement was committed intentionally.</a:t>
            </a:r>
          </a:p>
          <a:p>
            <a:pPr algn="just"/>
            <a:endParaRPr lang="en-US" dirty="0"/>
          </a:p>
        </p:txBody>
      </p:sp>
    </p:spTree>
    <p:extLst>
      <p:ext uri="{BB962C8B-B14F-4D97-AF65-F5344CB8AC3E}">
        <p14:creationId xmlns:p14="http://schemas.microsoft.com/office/powerpoint/2010/main" val="94565108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Civil Remedies</a:t>
            </a:r>
            <a:endParaRPr lang="en-US" b="1" dirty="0"/>
          </a:p>
        </p:txBody>
      </p:sp>
      <p:sp>
        <p:nvSpPr>
          <p:cNvPr id="3" name="Content Placeholder 2"/>
          <p:cNvSpPr>
            <a:spLocks noGrp="1"/>
          </p:cNvSpPr>
          <p:nvPr>
            <p:ph idx="1"/>
          </p:nvPr>
        </p:nvSpPr>
        <p:spPr/>
        <p:txBody>
          <a:bodyPr>
            <a:normAutofit fontScale="92500" lnSpcReduction="20000"/>
          </a:bodyPr>
          <a:lstStyle/>
          <a:p>
            <a:pPr algn="just"/>
            <a:r>
              <a:rPr lang="en-US" dirty="0"/>
              <a:t>The civil sanctions available in a patent infringement are</a:t>
            </a:r>
            <a:r>
              <a:rPr lang="en-US" dirty="0" smtClean="0"/>
              <a:t>:</a:t>
            </a:r>
            <a:endParaRPr lang="en-US" dirty="0"/>
          </a:p>
          <a:p>
            <a:pPr lvl="0" algn="just">
              <a:buFont typeface="Wingdings" pitchFamily="2" charset="2"/>
              <a:buChar char="Ø"/>
            </a:pPr>
            <a:r>
              <a:rPr lang="en-US" b="1" dirty="0"/>
              <a:t>injunction or interdict</a:t>
            </a:r>
          </a:p>
          <a:p>
            <a:pPr lvl="0" algn="just">
              <a:buFont typeface="Wingdings" pitchFamily="2" charset="2"/>
              <a:buChar char="Ø"/>
            </a:pPr>
            <a:r>
              <a:rPr lang="en-US" b="1" dirty="0"/>
              <a:t>damages</a:t>
            </a:r>
          </a:p>
          <a:p>
            <a:pPr lvl="0" algn="just">
              <a:buFont typeface="Wingdings" pitchFamily="2" charset="2"/>
              <a:buChar char="Ø"/>
            </a:pPr>
            <a:r>
              <a:rPr lang="en-US" b="1" dirty="0"/>
              <a:t>an account for profits</a:t>
            </a:r>
          </a:p>
          <a:p>
            <a:pPr lvl="0" algn="just">
              <a:buFont typeface="Wingdings" pitchFamily="2" charset="2"/>
              <a:buChar char="Ø"/>
            </a:pPr>
            <a:r>
              <a:rPr lang="en-US" b="1" dirty="0"/>
              <a:t>seizure and destruction of the infringing products or tools used to manufacture those products</a:t>
            </a:r>
          </a:p>
          <a:p>
            <a:pPr algn="just">
              <a:buFont typeface="Wingdings" pitchFamily="2" charset="2"/>
              <a:buChar char="Ø"/>
            </a:pPr>
            <a:r>
              <a:rPr lang="en-US" b="1" dirty="0" smtClean="0"/>
              <a:t>a declaration that the patent is valid and has been infringed.</a:t>
            </a:r>
            <a:endParaRPr lang="en-US" b="1" dirty="0"/>
          </a:p>
        </p:txBody>
      </p:sp>
    </p:spTree>
    <p:extLst>
      <p:ext uri="{BB962C8B-B14F-4D97-AF65-F5344CB8AC3E}">
        <p14:creationId xmlns:p14="http://schemas.microsoft.com/office/powerpoint/2010/main" val="21194573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Civil Remedies</a:t>
            </a:r>
            <a:endParaRPr lang="en-US" dirty="0"/>
          </a:p>
        </p:txBody>
      </p:sp>
      <p:sp>
        <p:nvSpPr>
          <p:cNvPr id="3" name="Content Placeholder 2"/>
          <p:cNvSpPr>
            <a:spLocks noGrp="1"/>
          </p:cNvSpPr>
          <p:nvPr>
            <p:ph idx="1"/>
          </p:nvPr>
        </p:nvSpPr>
        <p:spPr/>
        <p:txBody>
          <a:bodyPr>
            <a:normAutofit lnSpcReduction="10000"/>
          </a:bodyPr>
          <a:lstStyle/>
          <a:p>
            <a:pPr algn="just"/>
            <a:r>
              <a:rPr lang="en-US" dirty="0"/>
              <a:t>The damages awarded to the owner of the patent in infringement proceedings are calculated in two different ways. </a:t>
            </a:r>
            <a:endParaRPr lang="en-US" dirty="0" smtClean="0"/>
          </a:p>
          <a:p>
            <a:pPr algn="just"/>
            <a:r>
              <a:rPr lang="en-US" dirty="0" smtClean="0"/>
              <a:t>The </a:t>
            </a:r>
            <a:r>
              <a:rPr lang="en-US" dirty="0"/>
              <a:t>first method is to set damages at the amount of the financial loss suffered as a result of the infringement by the patent owner. Under the second method the damages are calculated based on accounts for profits.</a:t>
            </a:r>
          </a:p>
        </p:txBody>
      </p:sp>
    </p:spTree>
    <p:extLst>
      <p:ext uri="{BB962C8B-B14F-4D97-AF65-F5344CB8AC3E}">
        <p14:creationId xmlns:p14="http://schemas.microsoft.com/office/powerpoint/2010/main" val="15339413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CRIMINAL SANCTIONS</a:t>
            </a:r>
            <a:br>
              <a:rPr lang="en-US" b="1" dirty="0"/>
            </a:br>
            <a:endParaRPr lang="en-US" dirty="0"/>
          </a:p>
        </p:txBody>
      </p:sp>
      <p:sp>
        <p:nvSpPr>
          <p:cNvPr id="3" name="Content Placeholder 2"/>
          <p:cNvSpPr>
            <a:spLocks noGrp="1"/>
          </p:cNvSpPr>
          <p:nvPr>
            <p:ph idx="1"/>
          </p:nvPr>
        </p:nvSpPr>
        <p:spPr/>
        <p:txBody>
          <a:bodyPr>
            <a:normAutofit fontScale="92500" lnSpcReduction="10000"/>
          </a:bodyPr>
          <a:lstStyle/>
          <a:p>
            <a:pPr algn="just"/>
            <a:r>
              <a:rPr lang="en-US" b="1" dirty="0"/>
              <a:t>Where criminal sanctions are available for patent infringement the punishment is by imprisonment or by a fine or both. </a:t>
            </a:r>
            <a:endParaRPr lang="en-US" b="1" dirty="0" smtClean="0"/>
          </a:p>
          <a:p>
            <a:pPr algn="just"/>
            <a:r>
              <a:rPr lang="en-US" dirty="0" smtClean="0"/>
              <a:t>The </a:t>
            </a:r>
            <a:r>
              <a:rPr lang="en-US" dirty="0"/>
              <a:t>two offences, under the Patent Act, punishable by criminal sanctions relate to </a:t>
            </a:r>
            <a:r>
              <a:rPr lang="en-US" dirty="0" err="1"/>
              <a:t>unauthorised</a:t>
            </a:r>
            <a:r>
              <a:rPr lang="en-US" dirty="0"/>
              <a:t> claim of patent right and </a:t>
            </a:r>
            <a:r>
              <a:rPr lang="en-US" dirty="0" err="1"/>
              <a:t>unauthorised</a:t>
            </a:r>
            <a:r>
              <a:rPr lang="en-US" dirty="0"/>
              <a:t> use of certain words. </a:t>
            </a:r>
            <a:endParaRPr lang="en-US" dirty="0" smtClean="0"/>
          </a:p>
          <a:p>
            <a:pPr algn="just"/>
            <a:r>
              <a:rPr lang="en-US" dirty="0" smtClean="0"/>
              <a:t>Thus</a:t>
            </a:r>
            <a:r>
              <a:rPr lang="en-US" dirty="0"/>
              <a:t>, any person who falsely represents that any article sold by him is a patented article is guilty of an offence. </a:t>
            </a:r>
            <a:endParaRPr lang="en-US" dirty="0" smtClean="0"/>
          </a:p>
        </p:txBody>
      </p:sp>
    </p:spTree>
    <p:extLst>
      <p:ext uri="{BB962C8B-B14F-4D97-AF65-F5344CB8AC3E}">
        <p14:creationId xmlns:p14="http://schemas.microsoft.com/office/powerpoint/2010/main" val="114830225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CRIMINAL SANCTIONS</a:t>
            </a:r>
            <a:br>
              <a:rPr lang="en-US" b="1" dirty="0"/>
            </a:br>
            <a:endParaRPr lang="en-US" dirty="0"/>
          </a:p>
        </p:txBody>
      </p:sp>
      <p:sp>
        <p:nvSpPr>
          <p:cNvPr id="3" name="Content Placeholder 2"/>
          <p:cNvSpPr>
            <a:spLocks noGrp="1"/>
          </p:cNvSpPr>
          <p:nvPr>
            <p:ph idx="1"/>
          </p:nvPr>
        </p:nvSpPr>
        <p:spPr/>
        <p:txBody>
          <a:bodyPr/>
          <a:lstStyle/>
          <a:p>
            <a:pPr algn="just"/>
            <a:r>
              <a:rPr lang="en-US" dirty="0" smtClean="0"/>
              <a:t>Likewise, a person who sells an article having stamped, engraved, embossed, or otherwise applied the word ‘patent’ or ‘patented’ or any other word expressing or implying that the article is patented will be deemed to represent that the article is a patented article.</a:t>
            </a:r>
          </a:p>
          <a:p>
            <a:pPr algn="just"/>
            <a:endParaRPr lang="en-US" dirty="0"/>
          </a:p>
        </p:txBody>
      </p:sp>
    </p:spTree>
    <p:extLst>
      <p:ext uri="{BB962C8B-B14F-4D97-AF65-F5344CB8AC3E}">
        <p14:creationId xmlns:p14="http://schemas.microsoft.com/office/powerpoint/2010/main" val="27107245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dirty="0" smtClean="0"/>
          </a:p>
          <a:p>
            <a:pPr marL="0" indent="0">
              <a:buNone/>
            </a:pPr>
            <a:r>
              <a:rPr lang="en-US" dirty="0" smtClean="0"/>
              <a:t>THANK YOU</a:t>
            </a:r>
            <a:endParaRPr lang="en-US" dirty="0"/>
          </a:p>
        </p:txBody>
      </p:sp>
    </p:spTree>
    <p:extLst>
      <p:ext uri="{BB962C8B-B14F-4D97-AF65-F5344CB8AC3E}">
        <p14:creationId xmlns:p14="http://schemas.microsoft.com/office/powerpoint/2010/main" val="155478718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Introduction</a:t>
            </a:r>
            <a:endParaRPr lang="en-US" b="1" dirty="0"/>
          </a:p>
        </p:txBody>
      </p:sp>
      <p:sp>
        <p:nvSpPr>
          <p:cNvPr id="3" name="Content Placeholder 2"/>
          <p:cNvSpPr>
            <a:spLocks noGrp="1"/>
          </p:cNvSpPr>
          <p:nvPr>
            <p:ph idx="1"/>
          </p:nvPr>
        </p:nvSpPr>
        <p:spPr/>
        <p:txBody>
          <a:bodyPr>
            <a:normAutofit fontScale="85000" lnSpcReduction="10000"/>
          </a:bodyPr>
          <a:lstStyle/>
          <a:p>
            <a:r>
              <a:rPr lang="en-US" dirty="0" smtClean="0"/>
              <a:t>A patent confers to the patentee the exclusive rights:</a:t>
            </a:r>
          </a:p>
          <a:p>
            <a:pPr lvl="0" algn="just">
              <a:buFont typeface="Wingdings" pitchFamily="2" charset="2"/>
              <a:buChar char="Ø"/>
            </a:pPr>
            <a:r>
              <a:rPr lang="en-US" b="1" dirty="0" smtClean="0"/>
              <a:t>where the subject matter of a patent is a product, to prevent third parties not having the owner’s consent from the acts of making, using, offering for sale, selling or importing for these purposes that product;</a:t>
            </a:r>
          </a:p>
          <a:p>
            <a:pPr lvl="0" algn="just">
              <a:buFont typeface="Wingdings" pitchFamily="2" charset="2"/>
              <a:buChar char="Ø"/>
            </a:pPr>
            <a:r>
              <a:rPr lang="en-US" b="1" dirty="0" smtClean="0"/>
              <a:t>where the subject matter of a patent is a process, to prevent third parties not having the owner’s consent from the act of using the process, and from the acts of: using, offering for sale, selling, or importing for these purposes at least the product obtained directly by that process. </a:t>
            </a:r>
          </a:p>
          <a:p>
            <a:pPr algn="just"/>
            <a:endParaRPr lang="en-US" dirty="0"/>
          </a:p>
        </p:txBody>
      </p:sp>
    </p:spTree>
    <p:extLst>
      <p:ext uri="{BB962C8B-B14F-4D97-AF65-F5344CB8AC3E}">
        <p14:creationId xmlns:p14="http://schemas.microsoft.com/office/powerpoint/2010/main" val="363865748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Introduction</a:t>
            </a:r>
            <a:endParaRPr lang="en-US" b="1" dirty="0"/>
          </a:p>
        </p:txBody>
      </p:sp>
      <p:sp>
        <p:nvSpPr>
          <p:cNvPr id="3" name="Content Placeholder 2"/>
          <p:cNvSpPr>
            <a:spLocks noGrp="1"/>
          </p:cNvSpPr>
          <p:nvPr>
            <p:ph idx="1"/>
          </p:nvPr>
        </p:nvSpPr>
        <p:spPr/>
        <p:txBody>
          <a:bodyPr>
            <a:normAutofit lnSpcReduction="10000"/>
          </a:bodyPr>
          <a:lstStyle/>
          <a:p>
            <a:pPr algn="just"/>
            <a:r>
              <a:rPr lang="en-US" b="1" dirty="0" smtClean="0"/>
              <a:t>If any one performs the exclusive rights of the patent without authorization or permission of the owner of the patent he commits infringement.</a:t>
            </a:r>
          </a:p>
          <a:p>
            <a:pPr algn="just"/>
            <a:r>
              <a:rPr lang="en-US" b="1" dirty="0" smtClean="0"/>
              <a:t>Since patent rights are not absolute any one may perform the rights granted by a patent without infringing the patent, if done for example under compulsory license or State use of the patent. </a:t>
            </a:r>
            <a:endParaRPr lang="en-US" b="1" dirty="0"/>
          </a:p>
        </p:txBody>
      </p:sp>
    </p:spTree>
    <p:extLst>
      <p:ext uri="{BB962C8B-B14F-4D97-AF65-F5344CB8AC3E}">
        <p14:creationId xmlns:p14="http://schemas.microsoft.com/office/powerpoint/2010/main" val="2089222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Infringement</a:t>
            </a:r>
            <a:endParaRPr lang="en-US" dirty="0"/>
          </a:p>
        </p:txBody>
      </p:sp>
      <p:sp>
        <p:nvSpPr>
          <p:cNvPr id="3" name="Content Placeholder 2"/>
          <p:cNvSpPr>
            <a:spLocks noGrp="1"/>
          </p:cNvSpPr>
          <p:nvPr>
            <p:ph idx="1"/>
          </p:nvPr>
        </p:nvSpPr>
        <p:spPr/>
        <p:txBody>
          <a:bodyPr>
            <a:normAutofit fontScale="92500" lnSpcReduction="10000"/>
          </a:bodyPr>
          <a:lstStyle/>
          <a:p>
            <a:pPr algn="just"/>
            <a:r>
              <a:rPr lang="en-US" b="1" dirty="0"/>
              <a:t>A patent grants to the patentee the right to decide who should or should not exploit his patented invention. </a:t>
            </a:r>
            <a:endParaRPr lang="en-US" b="1" dirty="0" smtClean="0"/>
          </a:p>
          <a:p>
            <a:pPr algn="just"/>
            <a:r>
              <a:rPr lang="en-US" dirty="0" smtClean="0"/>
              <a:t>Furthermore</a:t>
            </a:r>
            <a:r>
              <a:rPr lang="en-US" dirty="0"/>
              <a:t>, a patent </a:t>
            </a:r>
            <a:r>
              <a:rPr lang="en-US" b="1" dirty="0"/>
              <a:t>enables the patentee to enforce his rights against any person who infringes his patent. </a:t>
            </a:r>
            <a:endParaRPr lang="en-US" b="1" dirty="0" smtClean="0"/>
          </a:p>
          <a:p>
            <a:pPr algn="just"/>
            <a:r>
              <a:rPr lang="en-US" dirty="0" smtClean="0"/>
              <a:t>A </a:t>
            </a:r>
            <a:r>
              <a:rPr lang="en-US" dirty="0"/>
              <a:t>person </a:t>
            </a:r>
            <a:r>
              <a:rPr lang="en-US" b="1" dirty="0"/>
              <a:t>infringes a patent for the invention</a:t>
            </a:r>
            <a:r>
              <a:rPr lang="en-US" dirty="0"/>
              <a:t> if, while the patent is in force, does any of the following acts within Zambia without the consent of the proprietor of the patent:</a:t>
            </a:r>
          </a:p>
          <a:p>
            <a:pPr algn="just"/>
            <a:endParaRPr lang="en-US" dirty="0"/>
          </a:p>
        </p:txBody>
      </p:sp>
    </p:spTree>
    <p:extLst>
      <p:ext uri="{BB962C8B-B14F-4D97-AF65-F5344CB8AC3E}">
        <p14:creationId xmlns:p14="http://schemas.microsoft.com/office/powerpoint/2010/main" val="248377182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Infringement</a:t>
            </a:r>
            <a:endParaRPr lang="en-US" dirty="0"/>
          </a:p>
        </p:txBody>
      </p:sp>
      <p:sp>
        <p:nvSpPr>
          <p:cNvPr id="3" name="Content Placeholder 2"/>
          <p:cNvSpPr>
            <a:spLocks noGrp="1"/>
          </p:cNvSpPr>
          <p:nvPr>
            <p:ph idx="1"/>
          </p:nvPr>
        </p:nvSpPr>
        <p:spPr/>
        <p:txBody>
          <a:bodyPr/>
          <a:lstStyle/>
          <a:p>
            <a:pPr lvl="0" algn="just">
              <a:buFont typeface="Wingdings" pitchFamily="2" charset="2"/>
              <a:buChar char="Ø"/>
            </a:pPr>
            <a:r>
              <a:rPr lang="en-US" b="1" dirty="0" smtClean="0"/>
              <a:t>Where </a:t>
            </a:r>
            <a:r>
              <a:rPr lang="en-US" b="1" dirty="0"/>
              <a:t>the invention is a product, he makes, uses, exercises, offers for sale, sells or imports the product</a:t>
            </a:r>
            <a:r>
              <a:rPr lang="en-US" b="1" dirty="0" smtClean="0"/>
              <a:t>;</a:t>
            </a:r>
            <a:endParaRPr lang="en-US" b="1" dirty="0"/>
          </a:p>
          <a:p>
            <a:pPr algn="just">
              <a:buFont typeface="Wingdings" pitchFamily="2" charset="2"/>
              <a:buChar char="Ø"/>
            </a:pPr>
            <a:r>
              <a:rPr lang="en-US" b="1" dirty="0"/>
              <a:t>Where the invention is a process, he uses, offers for sale, sells or imports any product obtained directly by means of that process.</a:t>
            </a:r>
          </a:p>
        </p:txBody>
      </p:sp>
    </p:spTree>
    <p:extLst>
      <p:ext uri="{BB962C8B-B14F-4D97-AF65-F5344CB8AC3E}">
        <p14:creationId xmlns:p14="http://schemas.microsoft.com/office/powerpoint/2010/main" val="56752818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Infringement</a:t>
            </a:r>
            <a:endParaRPr lang="en-US" dirty="0"/>
          </a:p>
        </p:txBody>
      </p:sp>
      <p:sp>
        <p:nvSpPr>
          <p:cNvPr id="3" name="Content Placeholder 2"/>
          <p:cNvSpPr>
            <a:spLocks noGrp="1"/>
          </p:cNvSpPr>
          <p:nvPr>
            <p:ph idx="1"/>
          </p:nvPr>
        </p:nvSpPr>
        <p:spPr/>
        <p:txBody>
          <a:bodyPr/>
          <a:lstStyle/>
          <a:p>
            <a:pPr algn="just"/>
            <a:r>
              <a:rPr lang="en-US" dirty="0" smtClean="0"/>
              <a:t>There </a:t>
            </a:r>
            <a:r>
              <a:rPr lang="en-US" dirty="0"/>
              <a:t>are various ways in which infringement of patent rights might arise. </a:t>
            </a:r>
            <a:endParaRPr lang="en-US" dirty="0" smtClean="0"/>
          </a:p>
          <a:p>
            <a:pPr algn="just"/>
            <a:r>
              <a:rPr lang="en-US" b="1" dirty="0" smtClean="0"/>
              <a:t>Firstly </a:t>
            </a:r>
            <a:r>
              <a:rPr lang="en-US" b="1" dirty="0"/>
              <a:t>infringement could occur or take place where a third party, without any attempt to </a:t>
            </a:r>
            <a:r>
              <a:rPr lang="en-US" b="1" u="sng" dirty="0"/>
              <a:t>avoid the infringement, deliberately infringes a patent. This may involve direct copying of the invention or minor variations or modifications of the patent.</a:t>
            </a:r>
          </a:p>
          <a:p>
            <a:pPr algn="just"/>
            <a:endParaRPr lang="en-US" dirty="0"/>
          </a:p>
        </p:txBody>
      </p:sp>
    </p:spTree>
    <p:extLst>
      <p:ext uri="{BB962C8B-B14F-4D97-AF65-F5344CB8AC3E}">
        <p14:creationId xmlns:p14="http://schemas.microsoft.com/office/powerpoint/2010/main" val="320577474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Infringement</a:t>
            </a:r>
            <a:endParaRPr lang="en-US" dirty="0"/>
          </a:p>
        </p:txBody>
      </p:sp>
      <p:sp>
        <p:nvSpPr>
          <p:cNvPr id="3" name="Content Placeholder 2"/>
          <p:cNvSpPr>
            <a:spLocks noGrp="1"/>
          </p:cNvSpPr>
          <p:nvPr>
            <p:ph idx="1"/>
          </p:nvPr>
        </p:nvSpPr>
        <p:spPr/>
        <p:txBody>
          <a:bodyPr>
            <a:normAutofit fontScale="85000" lnSpcReduction="10000"/>
          </a:bodyPr>
          <a:lstStyle/>
          <a:p>
            <a:pPr algn="just"/>
            <a:r>
              <a:rPr lang="en-US" dirty="0"/>
              <a:t>The second type of infringement occurs where the </a:t>
            </a:r>
            <a:r>
              <a:rPr lang="en-US" b="1" dirty="0"/>
              <a:t>infringement is deliberate but the infringer makes attempts to avoid the appearance of infringement. </a:t>
            </a:r>
            <a:endParaRPr lang="en-US" b="1" dirty="0" smtClean="0"/>
          </a:p>
          <a:p>
            <a:pPr algn="just"/>
            <a:r>
              <a:rPr lang="en-US" dirty="0" smtClean="0"/>
              <a:t>It </a:t>
            </a:r>
            <a:r>
              <a:rPr lang="en-US" dirty="0"/>
              <a:t>often happens that once the invention is disclosed either by publication of the patent document or sale of the product incorporating the invention, </a:t>
            </a:r>
            <a:r>
              <a:rPr lang="en-US" b="1" dirty="0"/>
              <a:t>third parties are given ideas of the problem and how the invention will solve the said problem. </a:t>
            </a:r>
            <a:endParaRPr lang="en-US" b="1" dirty="0" smtClean="0"/>
          </a:p>
          <a:p>
            <a:pPr algn="just"/>
            <a:r>
              <a:rPr lang="en-US" dirty="0" smtClean="0"/>
              <a:t>Hence </a:t>
            </a:r>
            <a:r>
              <a:rPr lang="en-US" dirty="0"/>
              <a:t>third parties </a:t>
            </a:r>
            <a:r>
              <a:rPr lang="en-US" b="1" dirty="0"/>
              <a:t>may come up with an alternative invention to deal or solve the same problem.</a:t>
            </a:r>
          </a:p>
        </p:txBody>
      </p:sp>
    </p:spTree>
    <p:extLst>
      <p:ext uri="{BB962C8B-B14F-4D97-AF65-F5344CB8AC3E}">
        <p14:creationId xmlns:p14="http://schemas.microsoft.com/office/powerpoint/2010/main" val="113257694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Infringement</a:t>
            </a:r>
            <a:endParaRPr lang="en-US" dirty="0"/>
          </a:p>
        </p:txBody>
      </p:sp>
      <p:sp>
        <p:nvSpPr>
          <p:cNvPr id="3" name="Content Placeholder 2"/>
          <p:cNvSpPr>
            <a:spLocks noGrp="1"/>
          </p:cNvSpPr>
          <p:nvPr>
            <p:ph idx="1"/>
          </p:nvPr>
        </p:nvSpPr>
        <p:spPr/>
        <p:txBody>
          <a:bodyPr>
            <a:normAutofit fontScale="77500" lnSpcReduction="20000"/>
          </a:bodyPr>
          <a:lstStyle/>
          <a:p>
            <a:pPr algn="just"/>
            <a:r>
              <a:rPr lang="en-US" dirty="0"/>
              <a:t>The third type of infringement arises in the case of </a:t>
            </a:r>
            <a:r>
              <a:rPr lang="en-US" b="1" dirty="0"/>
              <a:t>accidental infringement. </a:t>
            </a:r>
            <a:endParaRPr lang="en-US" b="1" dirty="0" smtClean="0"/>
          </a:p>
          <a:p>
            <a:pPr algn="just"/>
            <a:r>
              <a:rPr lang="en-US" dirty="0" smtClean="0"/>
              <a:t>Accidental </a:t>
            </a:r>
            <a:r>
              <a:rPr lang="en-US" dirty="0"/>
              <a:t>infringement often happens where, for example, research departments of different </a:t>
            </a:r>
            <a:r>
              <a:rPr lang="en-US" dirty="0" err="1"/>
              <a:t>organisations</a:t>
            </a:r>
            <a:r>
              <a:rPr lang="en-US" dirty="0"/>
              <a:t> </a:t>
            </a:r>
            <a:r>
              <a:rPr lang="en-US" b="1" dirty="0"/>
              <a:t>may all be working on a similar problem, or where several companies who have been asked to tender for a contract to solve a particular problem or to achieve a certain result, and in so doing come up with similar ideas to that which may have been involved in the patented invention.</a:t>
            </a:r>
            <a:r>
              <a:rPr lang="en-US" dirty="0"/>
              <a:t> </a:t>
            </a:r>
            <a:endParaRPr lang="en-US" dirty="0" smtClean="0"/>
          </a:p>
          <a:p>
            <a:pPr algn="just"/>
            <a:r>
              <a:rPr lang="en-US" dirty="0" smtClean="0"/>
              <a:t>Thus</a:t>
            </a:r>
            <a:r>
              <a:rPr lang="en-US" dirty="0"/>
              <a:t>, although the patentee may feel that his invention has been copied, the third party has in fact arrived at a similar if not identical solution through a different route</a:t>
            </a:r>
            <a:r>
              <a:rPr lang="en-US" dirty="0" smtClean="0"/>
              <a:t>. </a:t>
            </a:r>
            <a:endParaRPr lang="en-US" dirty="0"/>
          </a:p>
        </p:txBody>
      </p:sp>
    </p:spTree>
    <p:extLst>
      <p:ext uri="{BB962C8B-B14F-4D97-AF65-F5344CB8AC3E}">
        <p14:creationId xmlns:p14="http://schemas.microsoft.com/office/powerpoint/2010/main" val="787649308"/>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114</TotalTime>
  <Words>1509</Words>
  <Application>Microsoft Office PowerPoint</Application>
  <PresentationFormat>On-screen Show (4:3)</PresentationFormat>
  <Paragraphs>98</Paragraphs>
  <Slides>26</Slides>
  <Notes>0</Notes>
  <HiddenSlides>0</HiddenSlides>
  <MMClips>0</MMClips>
  <ScaleCrop>false</ScaleCrop>
  <HeadingPairs>
    <vt:vector size="4" baseType="variant">
      <vt:variant>
        <vt:lpstr>Theme</vt:lpstr>
      </vt:variant>
      <vt:variant>
        <vt:i4>1</vt:i4>
      </vt:variant>
      <vt:variant>
        <vt:lpstr>Slide Titles</vt:lpstr>
      </vt:variant>
      <vt:variant>
        <vt:i4>26</vt:i4>
      </vt:variant>
    </vt:vector>
  </HeadingPairs>
  <TitlesOfParts>
    <vt:vector size="27" baseType="lpstr">
      <vt:lpstr>Office Theme</vt:lpstr>
      <vt:lpstr>UNIVERSITY OF LUSAKA SCHOOL OF LAW</vt:lpstr>
      <vt:lpstr>Structure of Presentation</vt:lpstr>
      <vt:lpstr>Introduction</vt:lpstr>
      <vt:lpstr>Introduction</vt:lpstr>
      <vt:lpstr>Infringement</vt:lpstr>
      <vt:lpstr>Infringement</vt:lpstr>
      <vt:lpstr>Infringement</vt:lpstr>
      <vt:lpstr>Infringement</vt:lpstr>
      <vt:lpstr>Infringement</vt:lpstr>
      <vt:lpstr>ELEMENTS OF INFRINGEMENT </vt:lpstr>
      <vt:lpstr>ELEMENTS OF INFRINGEMENT </vt:lpstr>
      <vt:lpstr>ELEMENTS OF INFRINGEMENT </vt:lpstr>
      <vt:lpstr>DEFENCES </vt:lpstr>
      <vt:lpstr>DEFENCES </vt:lpstr>
      <vt:lpstr>DEFENCES </vt:lpstr>
      <vt:lpstr>DEFENCES </vt:lpstr>
      <vt:lpstr>DEFENCES </vt:lpstr>
      <vt:lpstr>DEFENCES </vt:lpstr>
      <vt:lpstr>GROUNDLESS THREATS OF INFRINGEMENT PROCEEDINGS </vt:lpstr>
      <vt:lpstr>GROUNDLESS THREATS OF INFRINGEMENT PROCEEDINGS </vt:lpstr>
      <vt:lpstr>REMEDIES </vt:lpstr>
      <vt:lpstr>Civil Remedies</vt:lpstr>
      <vt:lpstr>Civil Remedies</vt:lpstr>
      <vt:lpstr>CRIMINAL SANCTIONS </vt:lpstr>
      <vt:lpstr>CRIMINAL SANCTIONS </vt:lpstr>
      <vt:lpstr>PowerPoint Presentation</vt:lpstr>
    </vt:vector>
  </TitlesOfParts>
  <Company>P&amp;G Advocates</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UNIVERSITY OF LUSAKA SCHOOL OF LAW</dc:title>
  <dc:creator>h</dc:creator>
  <cp:lastModifiedBy>h</cp:lastModifiedBy>
  <cp:revision>10</cp:revision>
  <dcterms:created xsi:type="dcterms:W3CDTF">2014-04-30T05:58:15Z</dcterms:created>
  <dcterms:modified xsi:type="dcterms:W3CDTF">2014-04-30T07:54:56Z</dcterms:modified>
</cp:coreProperties>
</file>